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83" r:id="rId3"/>
    <p:sldId id="284" r:id="rId4"/>
    <p:sldId id="270" r:id="rId5"/>
    <p:sldId id="285" r:id="rId6"/>
    <p:sldId id="286" r:id="rId7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A0A0"/>
  </p:clrMru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17582" autoAdjust="0"/>
    <p:restoredTop sz="88034" autoAdjust="0"/>
  </p:normalViewPr>
  <p:slideViewPr>
    <p:cSldViewPr>
      <p:cViewPr varScale="1">
        <p:scale>
          <a:sx n="64" d="100"/>
          <a:sy n="64" d="100"/>
        </p:scale>
        <p:origin x="-20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31555DB1-8736-42A3-B48D-2B08FB93332A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5400D380-E0D7-4EB1-B91E-BFCC7DA7F2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0BDB199F-A56C-4049-BA04-1447030960FF}" type="datetimeFigureOut">
              <a:rPr lang="en-US" smtClean="0"/>
              <a:pPr/>
              <a:t>3/27/2014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>
            <a:extLst/>
          </a:lstStyle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>
            <a:extLst/>
          </a:lstStyle>
          <a:p>
            <a:fld id="{B3A019F3-8596-4028-9847-CBD3A185B0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3A019F3-8596-4028-9847-CBD3A185B0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asked the questions about children living in poverty in Cincinnati</a:t>
            </a:r>
            <a:r>
              <a:rPr lang="en-US" baseline="0" dirty="0" smtClean="0"/>
              <a:t>. </a:t>
            </a:r>
          </a:p>
          <a:p>
            <a:r>
              <a:rPr lang="en-US" baseline="0" dirty="0" smtClean="0"/>
              <a:t>There are 53% of children living in poverty in Cincinnati.</a:t>
            </a:r>
          </a:p>
          <a:p>
            <a:r>
              <a:rPr lang="en-US" baseline="0" dirty="0" smtClean="0"/>
              <a:t>Then we discussed the negative effects of a student living in poverty. </a:t>
            </a:r>
          </a:p>
          <a:p>
            <a:r>
              <a:rPr lang="en-US" baseline="0" dirty="0" smtClean="0"/>
              <a:t>Then the class broke into small groups and discussed how each sub-group (local government, school board, teachers, and citizens) in the community could work to resolve this issue.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 userDrawn="1"/>
        </p:nvSpPr>
        <p:spPr>
          <a:xfrm>
            <a:off x="0" y="3505200"/>
            <a:ext cx="9144000" cy="11430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add author information</a:t>
            </a:r>
            <a:endParaRPr lang="en-US" dirty="0"/>
          </a:p>
        </p:txBody>
      </p:sp>
      <p:sp>
        <p:nvSpPr>
          <p:cNvPr id="15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pic>
        <p:nvPicPr>
          <p:cNvPr id="30" name="ContosoLogo.jpg"/>
          <p:cNvPicPr>
            <a:picLocks noChangeAspect="1"/>
          </p:cNvPicPr>
          <p:nvPr/>
        </p:nvPicPr>
        <p:blipFill>
          <a:blip r:embed="rId2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96200" y="5791200"/>
            <a:ext cx="1371600" cy="1008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10"/>
          <p:cNvSpPr/>
          <p:nvPr userDrawn="1"/>
        </p:nvSpPr>
        <p:spPr>
          <a:xfrm>
            <a:off x="0" y="0"/>
            <a:ext cx="9144000" cy="40386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Top, 2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FEC9D3F2-7140-49B9-866C-D21246A5836E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3" name="Rectangle 23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extLst/>
          </a:lstStyle>
          <a:p>
            <a:pPr algn="r"/>
            <a:fld id="{CBEC585F-C108-48D6-9331-6628A0FBB73B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8" name="Rectangle 28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1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7293A964-5F5E-47DC-ABD9-08A6A9FFD04F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1" name="Rectangle 21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-Up: 3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1"/>
          </p:nvPr>
        </p:nvSpPr>
        <p:spPr/>
        <p:txBody>
          <a:bodyPr/>
          <a:lstStyle>
            <a:extLst/>
          </a:lstStyle>
          <a:p>
            <a:pPr algn="r"/>
            <a:fld id="{968C9C2A-D3B8-4543-8A47-F59C20C16D9A}" type="datetime1">
              <a:rPr lang="en-US" smtClean="0"/>
              <a:pPr algn="r"/>
              <a:t>3/27/2014</a:t>
            </a:fld>
            <a:endParaRPr lang="en-US" dirty="0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2 Left, 3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1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extLst/>
          </a:lstStyle>
          <a:p>
            <a:pPr algn="r"/>
            <a:fld id="{29ED4C97-3C5D-482A-99AD-AD992C3024DE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25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-Up: 3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Rectangle 17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3EF8FEE9-63ED-4C1B-8C25-9B47C2DA1E72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bsto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>
            <a:extLst/>
          </a:lstStyle>
          <a:p>
            <a:r>
              <a:rPr lang="en-US" dirty="0" smtClean="0"/>
              <a:t>Company</a:t>
            </a:r>
            <a:r>
              <a:rPr lang="en-US" baseline="0" dirty="0" smtClean="0"/>
              <a:t> Logo</a:t>
            </a:r>
            <a:endParaRPr lang="en-US" dirty="0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>
              <a:defRPr b="1"/>
            </a:lvl1pPr>
            <a:extLst/>
          </a:lstStyle>
          <a:p>
            <a:pPr lvl="0"/>
            <a:r>
              <a:rPr lang="en-US" dirty="0" smtClean="0"/>
              <a:t>Amount</a:t>
            </a:r>
            <a:endParaRPr lang="en-US" dirty="0"/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>
              <a:defRPr sz="800" i="1"/>
            </a:lvl1pPr>
            <a:extLst/>
          </a:lstStyle>
          <a:p>
            <a:pPr lvl="0"/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>
              <a:defRPr sz="800"/>
            </a:lvl1pPr>
            <a:extLst/>
          </a:lstStyle>
          <a:p>
            <a:pPr lvl="0"/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>
              <a:defRPr sz="1200"/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2" name="Rectangle 42"/>
          <p:cNvSpPr>
            <a:spLocks noGrp="1"/>
          </p:cNvSpPr>
          <p:nvPr>
            <p:ph type="dt" sz="half" idx="47"/>
          </p:nvPr>
        </p:nvSpPr>
        <p:spPr/>
        <p:txBody>
          <a:bodyPr/>
          <a:lstStyle>
            <a:extLst/>
          </a:lstStyle>
          <a:p>
            <a:pPr algn="r"/>
            <a:fld id="{E8BD303E-7304-41BE-B693-A76D7275A3B0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45" name="Rectangle 45"/>
          <p:cNvSpPr>
            <a:spLocks noGrp="1"/>
          </p:cNvSpPr>
          <p:nvPr>
            <p:ph type="ftr" sz="quarter" idx="49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 baseline="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 dirty="0"/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>
              <a:buFontTx/>
              <a:buNone/>
              <a:defRPr sz="1100"/>
            </a:lvl1pPr>
            <a:extLst/>
          </a:lstStyle>
          <a:p>
            <a:pPr lvl="0"/>
            <a:r>
              <a:rPr lang="en-US" dirty="0" smtClean="0"/>
              <a:t>Click to add agenda item</a:t>
            </a:r>
            <a:endParaRPr lang="en-US" dirty="0"/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>
              <a:buFontTx/>
              <a:buNone/>
              <a:defRPr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Page #</a:t>
            </a:r>
            <a:endParaRPr lang="en-US"/>
          </a:p>
        </p:txBody>
      </p:sp>
      <p:sp>
        <p:nvSpPr>
          <p:cNvPr id="32" name="Rectangle 32"/>
          <p:cNvSpPr>
            <a:spLocks noGrp="1"/>
          </p:cNvSpPr>
          <p:nvPr>
            <p:ph type="dt" sz="half" idx="39"/>
          </p:nvPr>
        </p:nvSpPr>
        <p:spPr/>
        <p:txBody>
          <a:bodyPr/>
          <a:lstStyle>
            <a:lvl1pPr>
              <a:defRPr sz="1100"/>
            </a:lvl1pPr>
            <a:extLst/>
          </a:lstStyle>
          <a:p>
            <a:pPr algn="r"/>
            <a:fld id="{F17F374F-8F2E-42FC-B8C0-8EDFCA32CD96}" type="datetime1">
              <a:rPr lang="en-US" sz="1100" smtClean="0"/>
              <a:pPr algn="r"/>
              <a:t>3/27/2014</a:t>
            </a:fld>
            <a:endParaRPr lang="en-US" sz="1100"/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34" name="Rectangle 34"/>
          <p:cNvSpPr>
            <a:spLocks noGrp="1"/>
          </p:cNvSpPr>
          <p:nvPr>
            <p:ph type="ftr" sz="quarter" idx="4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>
              <a:defRPr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</p:spPr>
        <p:txBody>
          <a:bodyPr anchor="ctr"/>
          <a:lstStyle>
            <a:lvl1pPr algn="l">
              <a:defRPr>
                <a:solidFill>
                  <a:srgbClr val="A0A0A0"/>
                </a:solidFill>
              </a:defRPr>
            </a:lvl1pPr>
            <a:extLst/>
          </a:lstStyle>
          <a:p>
            <a:fld id="{5A8D346D-A53F-433C-9D37-45A337EA482C}" type="datetime1">
              <a:rPr lang="en-US" smtClean="0"/>
              <a:pPr/>
              <a:t>3/27/2014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>
          <a:xfrm>
            <a:off x="2705100" y="6477000"/>
            <a:ext cx="37338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477000" y="6477000"/>
            <a:ext cx="1021080" cy="304800"/>
          </a:xfr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dirty="0"/>
          </a:p>
        </p:txBody>
      </p:sp>
      <p:pic>
        <p:nvPicPr>
          <p:cNvPr id="10" name="Rectangle 9"/>
          <p:cNvPicPr>
            <a:picLocks noChangeAspect="1"/>
          </p:cNvPicPr>
          <p:nvPr/>
        </p:nvPicPr>
        <p:blipFill>
          <a:blip r:embed="rId2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ing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F7F1F872-C5DE-403B-85F0-1024E6CA1886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/>
            <a:fld id="{73B9D0E9-7F95-4423-9114-95494EF8154E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9" name="Rectangle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80772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Rectangle 9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828FD173-2CB3-4214-8741-970D8D476901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-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A1704A40-8D3B-4404-9986-2B5D36474D63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17" name="Rectangle 17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2 left, 1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Rectangl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DE3B91AD-F2C9-43CB-A84C-1D5C130F2509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-Up: 1 Left, 2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 dirty="0"/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 smtClean="0"/>
              <a:t>Click to add heading</a:t>
            </a:r>
            <a:endParaRPr lang="en-US"/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1" name="Rectangle 21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27D93220-918A-400D-B3FA-D8B22567DEBB}" type="datetime1">
              <a:rPr lang="en-US" smtClean="0"/>
              <a:pPr algn="r"/>
              <a:t>3/27/2014</a:t>
            </a:fld>
            <a:endParaRPr lang="en-US"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/>
          </a:p>
        </p:txBody>
      </p:sp>
      <p:sp>
        <p:nvSpPr>
          <p:cNvPr id="23" name="Rectangle 23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674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7010400" y="76200"/>
            <a:ext cx="1371600" cy="228600"/>
          </a:xfrm>
          <a:prstGeom prst="rect">
            <a:avLst/>
          </a:prstGeom>
        </p:spPr>
        <p:txBody>
          <a:bodyPr vert="horz"/>
          <a:lstStyle>
            <a:lvl1pPr algn="ctr">
              <a:defRPr sz="1000">
                <a:solidFill>
                  <a:schemeClr val="tx1">
                    <a:tint val="65000"/>
                  </a:schemeClr>
                </a:solidFill>
              </a:defRPr>
            </a:lvl1pPr>
            <a:extLst/>
          </a:lstStyle>
          <a:p>
            <a:pPr algn="r"/>
            <a:fld id="{CCD717AA-EA39-47F3-8A0A-15B3575EDB53}" type="datetime1">
              <a:rPr lang="en-US" smtClean="0"/>
              <a:pPr algn="r"/>
              <a:t>3/27/2014</a:t>
            </a:fld>
            <a:endParaRPr lang="en-US" sz="1000" dirty="0">
              <a:solidFill>
                <a:schemeClr val="tx1">
                  <a:tint val="65000"/>
                </a:schemeClr>
              </a:solidFill>
            </a:endParaRPr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04432" y="6473952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>
              <a:defRPr sz="1000"/>
            </a:lvl1pPr>
            <a:extLst/>
          </a:lstStyle>
          <a:p>
            <a:pPr algn="r"/>
            <a:fld id="{256D3EEF-DE4E-429D-8EC4-DDC531AFF587}" type="slidenum">
              <a:rPr lang="en-US" sz="1000" smtClean="0"/>
              <a:pPr algn="r"/>
              <a:t>‹#›</a:t>
            </a:fld>
            <a:endParaRPr lang="en-US" sz="1000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Rectangle 12"/>
          <p:cNvSpPr>
            <a:spLocks noGrp="1"/>
          </p:cNvSpPr>
          <p:nvPr>
            <p:ph type="ftr" sz="quarter" idx="3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 vert="horz" anchor="ctr"/>
          <a:lstStyle>
            <a:lvl1pPr algn="ctr">
              <a:defRPr sz="1000">
                <a:solidFill>
                  <a:sysClr val="windowText" lastClr="000000"/>
                </a:solidFill>
              </a:defRPr>
            </a:lvl1pPr>
            <a:extLst/>
          </a:lstStyle>
          <a:p>
            <a:endParaRPr lang="en-US" sz="1000" dirty="0">
              <a:solidFill>
                <a:sysClr val="windowText" lastClr="000000"/>
              </a:solidFill>
            </a:endParaRPr>
          </a:p>
        </p:txBody>
      </p:sp>
      <p:pic>
        <p:nvPicPr>
          <p:cNvPr id="24" name="ContosoLogo.jpg"/>
          <p:cNvPicPr>
            <a:picLocks noChangeAspect="1"/>
          </p:cNvPicPr>
          <p:nvPr/>
        </p:nvPicPr>
        <p:blipFill>
          <a:blip r:embed="rId18" cstate="print">
            <a:duotone>
              <a:schemeClr val="accent4"/>
              <a:srgbClr val="FFFFFF"/>
            </a:duotone>
          </a:blip>
          <a:stretch>
            <a:fillRect/>
          </a:stretch>
        </p:blipFill>
        <p:spPr>
          <a:xfrm>
            <a:off x="7601712" y="6239256"/>
            <a:ext cx="838200" cy="616077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4" r:id="rId16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sz="11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7" Type="http://schemas.openxmlformats.org/officeDocument/2006/relationships/image" Target="../media/image7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poots14.wikispaces.com/George+Counts" TargetMode="Externa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5400" dirty="0" smtClean="0"/>
              <a:t>George counts </a:t>
            </a:r>
            <a:endParaRPr lang="en-US" sz="5400" dirty="0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>
            <a:extLst/>
          </a:lstStyle>
          <a:p>
            <a:r>
              <a:rPr lang="en-US" sz="2400" dirty="0" smtClean="0"/>
              <a:t>By Michael Esch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George counts fun facts </a:t>
            </a:r>
            <a:endParaRPr lang="en-US" dirty="0"/>
          </a:p>
        </p:txBody>
      </p:sp>
      <p:sp>
        <p:nvSpPr>
          <p:cNvPr id="2" name="Rectangle 3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457200"/>
          </a:xfrm>
        </p:spPr>
        <p:txBody>
          <a:bodyPr>
            <a:normAutofit/>
          </a:bodyPr>
          <a:lstStyle>
            <a:extLst/>
          </a:lstStyle>
          <a:p>
            <a:r>
              <a:rPr lang="en-US" sz="2000" dirty="0" smtClean="0"/>
              <a:t>Early Life </a:t>
            </a:r>
            <a:endParaRPr lang="en-US" sz="2000" dirty="0"/>
          </a:p>
        </p:txBody>
      </p:sp>
      <p:sp>
        <p:nvSpPr>
          <p:cNvPr id="31" name="Rectangle 4"/>
          <p:cNvSpPr>
            <a:spLocks noGrp="1"/>
          </p:cNvSpPr>
          <p:nvPr>
            <p:ph sz="quarter" idx="15"/>
          </p:nvPr>
        </p:nvSpPr>
        <p:spPr>
          <a:xfrm>
            <a:off x="228600" y="838200"/>
            <a:ext cx="8305800" cy="2133600"/>
          </a:xfrm>
        </p:spPr>
        <p:txBody>
          <a:bodyPr>
            <a:normAutofit/>
          </a:bodyPr>
          <a:lstStyle>
            <a:extLst/>
          </a:lstStyle>
          <a:p>
            <a:pPr marL="0" marR="0" indent="0" algn="l" rtl="0" latinLnBrk="0">
              <a:spcBef>
                <a:spcPct val="20000"/>
              </a:spcBef>
              <a:buFontTx/>
              <a:buNone/>
            </a:pPr>
            <a:r>
              <a:rPr lang="en-US" sz="1400" dirty="0" smtClean="0"/>
              <a:t>I grew up in a small town in Oklahoma. My first two years of formal education was in a one room school. During that time I completed four years of worth of school work.</a:t>
            </a:r>
            <a:r>
              <a:rPr lang="en-US" sz="1400" baseline="30000" dirty="0" smtClean="0"/>
              <a:t> </a:t>
            </a:r>
            <a:r>
              <a:rPr lang="en-US" sz="1400" dirty="0" smtClean="0"/>
              <a:t> Then I went to conventional high school and graduated at 18. I was accepted and got my degree at the Baker University in 1911. After graduating I taught and was the principle of a public school for one year.  This time while teaching and leading a school inspired me to go back for my graduate degree. I went to the University of Chicago and graduated in 1913. Then I studied under Charles H. Judd and Albion W, Small to obtain my </a:t>
            </a:r>
            <a:r>
              <a:rPr lang="en-US" sz="1400" dirty="0" err="1" smtClean="0"/>
              <a:t>Ph.D</a:t>
            </a:r>
            <a:r>
              <a:rPr lang="en-US" sz="1400" dirty="0" smtClean="0"/>
              <a:t>  in 1916. After that I taught at various colleges including Yale University, University of Chicago and St. Louis University to name a few.  I become interested in politics and joined the ACLU. Later starting the Liberal Party and running as a senator. (</a:t>
            </a:r>
            <a:r>
              <a:rPr lang="en-US" sz="1400" dirty="0" err="1" smtClean="0"/>
              <a:t>Gutek</a:t>
            </a:r>
            <a:r>
              <a:rPr lang="en-US" sz="1400" dirty="0" smtClean="0"/>
              <a:t>, 1984</a:t>
            </a:r>
            <a:r>
              <a:rPr lang="en-US" sz="1200" dirty="0" smtClean="0"/>
              <a:t>) </a:t>
            </a:r>
            <a:endParaRPr lang="en-US" sz="1200" baseline="30000" dirty="0"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6"/>
          </p:nvPr>
        </p:nvSpPr>
        <p:spPr>
          <a:xfrm>
            <a:off x="301752" y="2743200"/>
            <a:ext cx="3965448" cy="457200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smtClean="0"/>
              <a:t>Controversy </a:t>
            </a:r>
            <a:endParaRPr lang="en-US" sz="2400" dirty="0"/>
          </a:p>
        </p:txBody>
      </p:sp>
      <p:pic>
        <p:nvPicPr>
          <p:cNvPr id="18" name="Content Placeholder 17" descr="3901_medlarge.jpg"/>
          <p:cNvPicPr>
            <a:picLocks noGrp="1" noChangeAspect="1"/>
          </p:cNvPicPr>
          <p:nvPr>
            <p:ph sz="quarter" idx="17"/>
          </p:nvPr>
        </p:nvPicPr>
        <p:blipFill>
          <a:blip r:embed="rId3" cstate="print"/>
          <a:stretch>
            <a:fillRect/>
          </a:stretch>
        </p:blipFill>
        <p:spPr>
          <a:xfrm rot="180274">
            <a:off x="5029862" y="3567039"/>
            <a:ext cx="2438160" cy="29967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Rectangle 7"/>
          <p:cNvSpPr>
            <a:spLocks noGrp="1"/>
          </p:cNvSpPr>
          <p:nvPr>
            <p:ph type="body" sz="quarter" idx="20"/>
          </p:nvPr>
        </p:nvSpPr>
        <p:spPr>
          <a:xfrm>
            <a:off x="4416552" y="2743200"/>
            <a:ext cx="3965448" cy="457200"/>
          </a:xfrm>
        </p:spPr>
        <p:txBody>
          <a:bodyPr>
            <a:normAutofit/>
          </a:bodyPr>
          <a:lstStyle>
            <a:extLst/>
          </a:lstStyle>
          <a:p>
            <a:r>
              <a:rPr lang="en-US" sz="2400" dirty="0" smtClean="0"/>
              <a:t>Famous Picture </a:t>
            </a:r>
            <a:endParaRPr lang="en-US" sz="2400" dirty="0"/>
          </a:p>
        </p:txBody>
      </p:sp>
      <p:sp>
        <p:nvSpPr>
          <p:cNvPr id="27" name="Rectangle 8"/>
          <p:cNvSpPr>
            <a:spLocks noGrp="1"/>
          </p:cNvSpPr>
          <p:nvPr>
            <p:ph sz="quarter" idx="21"/>
          </p:nvPr>
        </p:nvSpPr>
        <p:spPr>
          <a:xfrm>
            <a:off x="4416552" y="2971800"/>
            <a:ext cx="3965448" cy="2706624"/>
          </a:xfrm>
        </p:spPr>
        <p:txBody>
          <a:bodyPr/>
          <a:lstStyle>
            <a:extLst/>
          </a:lstStyle>
          <a:p>
            <a:pPr marL="457200" indent="-228600"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</a:pPr>
            <a:endParaRPr lang="en-US" dirty="0" smtClean="0"/>
          </a:p>
        </p:txBody>
      </p:sp>
      <p:sp>
        <p:nvSpPr>
          <p:cNvPr id="20" name="TextBox 19"/>
          <p:cNvSpPr txBox="1"/>
          <p:nvPr/>
        </p:nvSpPr>
        <p:spPr>
          <a:xfrm>
            <a:off x="228600" y="3657600"/>
            <a:ext cx="3962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have been called a radical for my teaching philosophy. In my day the newest teaching style that was surfacing was Progressivism. I took Progressivism another step forward into Social Reconstructionism.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8" name="Text Placeholder 37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153400" cy="609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Dare </a:t>
            </a:r>
            <a:r>
              <a:rPr lang="en-US" sz="3200" dirty="0" smtClean="0"/>
              <a:t>the</a:t>
            </a:r>
            <a:r>
              <a:rPr lang="en-US" sz="3200" dirty="0" smtClean="0"/>
              <a:t> </a:t>
            </a:r>
            <a:r>
              <a:rPr lang="en-US" sz="3200" dirty="0" smtClean="0"/>
              <a:t>School Change the New </a:t>
            </a:r>
            <a:r>
              <a:rPr lang="en-US" sz="3200" dirty="0" smtClean="0"/>
              <a:t> Social Order?</a:t>
            </a:r>
            <a:endParaRPr lang="en-US" sz="3200" dirty="0"/>
          </a:p>
        </p:txBody>
      </p:sp>
      <p:pic>
        <p:nvPicPr>
          <p:cNvPr id="1026" name="Picture 2" descr="C:\Program Files (x86)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499" y="228600"/>
            <a:ext cx="571501" cy="500063"/>
          </a:xfrm>
          <a:prstGeom prst="rect">
            <a:avLst/>
          </a:prstGeom>
          <a:noFill/>
        </p:spPr>
      </p:pic>
      <p:pic>
        <p:nvPicPr>
          <p:cNvPr id="1027" name="Picture 3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914400"/>
            <a:ext cx="533400" cy="516932"/>
          </a:xfrm>
          <a:prstGeom prst="rect">
            <a:avLst/>
          </a:prstGeom>
          <a:noFill/>
        </p:spPr>
      </p:pic>
      <p:pic>
        <p:nvPicPr>
          <p:cNvPr id="46" name="Picture 3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2438400"/>
            <a:ext cx="533400" cy="516932"/>
          </a:xfrm>
          <a:prstGeom prst="rect">
            <a:avLst/>
          </a:prstGeom>
          <a:noFill/>
        </p:spPr>
      </p:pic>
      <p:pic>
        <p:nvPicPr>
          <p:cNvPr id="1028" name="Picture 4" descr="C:\Program Files (x86)\Microsoft Office\MEDIA\CAGCAT10\j0251301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01550" y="1752600"/>
            <a:ext cx="542450" cy="457200"/>
          </a:xfrm>
          <a:prstGeom prst="rect">
            <a:avLst/>
          </a:prstGeom>
          <a:noFill/>
        </p:spPr>
      </p:pic>
      <p:pic>
        <p:nvPicPr>
          <p:cNvPr id="1029" name="Picture 5" descr="C:\Program Files (x86)\Microsoft Office\MEDIA\CAGCAT10\j0285360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82969" y="3200400"/>
            <a:ext cx="461031" cy="568567"/>
          </a:xfrm>
          <a:prstGeom prst="rect">
            <a:avLst/>
          </a:prstGeom>
          <a:noFill/>
        </p:spPr>
      </p:pic>
      <p:pic>
        <p:nvPicPr>
          <p:cNvPr id="49" name="Picture 3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4191000"/>
            <a:ext cx="533400" cy="516932"/>
          </a:xfrm>
          <a:prstGeom prst="rect">
            <a:avLst/>
          </a:prstGeom>
          <a:noFill/>
        </p:spPr>
      </p:pic>
      <p:sp>
        <p:nvSpPr>
          <p:cNvPr id="50" name="TextBox 49"/>
          <p:cNvSpPr txBox="1"/>
          <p:nvPr/>
        </p:nvSpPr>
        <p:spPr>
          <a:xfrm>
            <a:off x="304800" y="1371600"/>
            <a:ext cx="81534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000" dirty="0" smtClean="0"/>
              <a:t>  </a:t>
            </a:r>
            <a:r>
              <a:rPr lang="en-US" sz="4000" dirty="0" smtClean="0">
                <a:latin typeface="Arial Black" pitchFamily="34" charset="0"/>
              </a:rPr>
              <a:t>3 Speeches into a book </a:t>
            </a:r>
          </a:p>
          <a:p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Arial Black" pitchFamily="34" charset="0"/>
              </a:rPr>
              <a:t>   </a:t>
            </a:r>
            <a:r>
              <a:rPr lang="en-US" sz="3600" dirty="0" smtClean="0">
                <a:latin typeface="Arial Black" pitchFamily="34" charset="0"/>
              </a:rPr>
              <a:t>Progressive Education Issues</a:t>
            </a:r>
          </a:p>
          <a:p>
            <a:r>
              <a:rPr lang="en-US" sz="4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  </a:t>
            </a:r>
            <a:r>
              <a:rPr lang="en-US" sz="4000" dirty="0" smtClean="0">
                <a:latin typeface="Arial Black" pitchFamily="34" charset="0"/>
              </a:rPr>
              <a:t>Accepts indoctrination</a:t>
            </a:r>
          </a:p>
          <a:p>
            <a:endParaRPr lang="en-US" sz="4000" dirty="0" smtClean="0"/>
          </a:p>
          <a:p>
            <a:pPr>
              <a:buFont typeface="Arial" pitchFamily="34" charset="0"/>
              <a:buChar char="•"/>
            </a:pPr>
            <a:r>
              <a:rPr lang="en-US" sz="4000" dirty="0" smtClean="0"/>
              <a:t> </a:t>
            </a:r>
            <a:r>
              <a:rPr lang="en-US" sz="4000" b="1" dirty="0" smtClean="0"/>
              <a:t>Speech can be found on</a:t>
            </a:r>
          </a:p>
          <a:p>
            <a:r>
              <a:rPr lang="en-US" sz="4000" dirty="0" smtClean="0"/>
              <a:t> </a:t>
            </a:r>
            <a:r>
              <a:rPr lang="en-US" sz="4000" dirty="0" smtClean="0">
                <a:hlinkClick r:id="rId6"/>
              </a:rPr>
              <a:t>George Counts wiki page </a:t>
            </a:r>
            <a:endParaRPr lang="en-US" sz="4000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1030" name="Picture 6" descr="C:\Program Files (x86)\Microsoft Office\MEDIA\CAGCAT10\j0300840.wm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10599" y="5105400"/>
            <a:ext cx="533401" cy="449293"/>
          </a:xfrm>
          <a:prstGeom prst="rect">
            <a:avLst/>
          </a:prstGeom>
          <a:noFill/>
        </p:spPr>
      </p:pic>
      <p:pic>
        <p:nvPicPr>
          <p:cNvPr id="52" name="Picture 3" descr="C:\Program Files (x86)\Microsoft Office\MEDIA\CAGCAT10\j0217698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10600" y="6019800"/>
            <a:ext cx="533400" cy="5169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/>
          </p:cNvSpPr>
          <p:nvPr>
            <p:ph type="ctr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Social reconstructism </a:t>
            </a:r>
            <a:endParaRPr lang="en-US" dirty="0"/>
          </a:p>
        </p:txBody>
      </p:sp>
      <p:pic>
        <p:nvPicPr>
          <p:cNvPr id="4" name="Picture 3" descr="Working2geth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533400"/>
            <a:ext cx="5486400" cy="27336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2400" y="228600"/>
            <a:ext cx="1600200" cy="5847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Identify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0" y="228600"/>
            <a:ext cx="1676400" cy="5847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Guide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76600" y="3429000"/>
            <a:ext cx="2133600" cy="5847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Resolve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905000" y="5181600"/>
            <a:ext cx="5400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LET’S TRY IT OUT!</a:t>
            </a:r>
            <a:endParaRPr lang="en-US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allAtOnce" autoUpdateAnimBg="0"/>
      <p:bldP spid="10" grpId="0" build="allAtOnce" autoUpdateAnimBg="0"/>
      <p:bldP spid="11" grpId="0" build="allAtOnce" autoUpdateAnimBg="0"/>
      <p:bldP spid="1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66800" y="914400"/>
            <a:ext cx="7239000" cy="2819400"/>
          </a:xfrm>
        </p:spPr>
        <p:txBody>
          <a:bodyPr>
            <a:normAutofit/>
          </a:bodyPr>
          <a:lstStyle/>
          <a:p>
            <a:pPr algn="ctr"/>
            <a:r>
              <a:rPr lang="en-US" sz="6600" dirty="0" smtClean="0"/>
              <a:t>Socrative.com </a:t>
            </a:r>
            <a:endParaRPr lang="en-US" sz="6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5163312"/>
            <a:ext cx="5715000" cy="1694688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/>
              <a:t>Room </a:t>
            </a:r>
            <a:r>
              <a:rPr lang="en-US" sz="6000" b="0" dirty="0" smtClean="0"/>
              <a:t>556945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sz="quarter" idx="13"/>
          </p:nvPr>
        </p:nvSpPr>
        <p:spPr>
          <a:xfrm>
            <a:off x="304800" y="381000"/>
            <a:ext cx="8077200" cy="8382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Resources </a:t>
            </a:r>
            <a:endParaRPr lang="en-US" sz="4800" dirty="0"/>
          </a:p>
        </p:txBody>
      </p:sp>
      <p:sp>
        <p:nvSpPr>
          <p:cNvPr id="32" name="TextBox 31"/>
          <p:cNvSpPr txBox="1"/>
          <p:nvPr/>
        </p:nvSpPr>
        <p:spPr>
          <a:xfrm>
            <a:off x="304800" y="1447800"/>
            <a:ext cx="845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Gutek</a:t>
            </a:r>
            <a:r>
              <a:rPr lang="en-US" dirty="0" smtClean="0"/>
              <a:t>, G. L. (1984). </a:t>
            </a:r>
            <a:r>
              <a:rPr lang="en-US" i="1" dirty="0" smtClean="0"/>
              <a:t>George s. counts and </a:t>
            </a:r>
            <a:r>
              <a:rPr lang="en-US" i="1" dirty="0" err="1" smtClean="0"/>
              <a:t>american</a:t>
            </a:r>
            <a:r>
              <a:rPr lang="en-US" i="1" dirty="0" smtClean="0"/>
              <a:t> civilization: The educator as social 	theorist</a:t>
            </a:r>
            <a:r>
              <a:rPr lang="en-US" dirty="0" smtClean="0"/>
              <a:t>. Macon, GA: Mercer University Press. </a:t>
            </a:r>
          </a:p>
          <a:p>
            <a:endParaRPr lang="en-US" dirty="0" smtClean="0"/>
          </a:p>
          <a:p>
            <a:r>
              <a:rPr lang="en-US" i="1" dirty="0" smtClean="0"/>
              <a:t>Portrait of </a:t>
            </a:r>
            <a:r>
              <a:rPr lang="en-US" i="1" dirty="0" err="1" smtClean="0"/>
              <a:t>george</a:t>
            </a:r>
            <a:r>
              <a:rPr lang="en-US" i="1" dirty="0" smtClean="0"/>
              <a:t> s. counts, teachers college faculty (n/a, 1900 - 1950), by unknown</a:t>
            </a:r>
            <a:r>
              <a:rPr lang="en-US" dirty="0" smtClean="0"/>
              <a:t>. 	(</a:t>
            </a:r>
            <a:r>
              <a:rPr lang="en-US" dirty="0" err="1" smtClean="0"/>
              <a:t>n.d</a:t>
            </a:r>
            <a:r>
              <a:rPr lang="en-US" dirty="0" smtClean="0"/>
              <a:t>.). Retrieved from 	http://pocketknowledge.tc.columbia.edu/home.php/gallery_singleimage?pid	=1&amp;number=204&amp;order=</a:t>
            </a:r>
            <a:r>
              <a:rPr lang="en-US" dirty="0" err="1" smtClean="0"/>
              <a:t>date&amp;pagenum</a:t>
            </a:r>
            <a:r>
              <a:rPr lang="en-US" smtClean="0"/>
              <a:t>=6</a:t>
            </a:r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n.d</a:t>
            </a:r>
            <a:r>
              <a:rPr lang="en-US" dirty="0" smtClean="0"/>
              <a:t>.) </a:t>
            </a:r>
            <a:r>
              <a:rPr lang="en-US" dirty="0" err="1" smtClean="0"/>
              <a:t>Retreived</a:t>
            </a:r>
            <a:r>
              <a:rPr lang="en-US" dirty="0" smtClean="0"/>
              <a:t> from </a:t>
            </a:r>
          </a:p>
          <a:p>
            <a:r>
              <a:rPr lang="en-US" dirty="0" smtClean="0"/>
              <a:t>	http://eoydc.org/wp-content/uploads/2011/04/Working2gether.jpg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itchbook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Pitchbook</Template>
  <TotalTime>0</TotalTime>
  <Words>361</Words>
  <Application>Microsoft Office PowerPoint</Application>
  <PresentationFormat>On-screen Show (4:3)</PresentationFormat>
  <Paragraphs>42</Paragraphs>
  <Slides>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Pitchbook</vt:lpstr>
      <vt:lpstr>George counts </vt:lpstr>
      <vt:lpstr>George counts fun facts </vt:lpstr>
      <vt:lpstr> </vt:lpstr>
      <vt:lpstr>Social reconstructism </vt:lpstr>
      <vt:lpstr>Socrative.com </vt:lpstr>
      <vt:lpstr> 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2014-03-27T01:47:07Z</dcterms:created>
  <dcterms:modified xsi:type="dcterms:W3CDTF">2014-03-27T23:49:20Z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